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903840" cy="23042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Защита от поражения электрическим током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</a:t>
            </a:r>
            <a:r>
              <a:rPr lang="ru-RU" sz="3200" dirty="0">
                <a:solidFill>
                  <a:srgbClr val="FF0000"/>
                </a:solidFill>
              </a:rPr>
              <a:t>Определение </a:t>
            </a:r>
            <a:r>
              <a:rPr lang="ru-RU" sz="3200" dirty="0" smtClean="0">
                <a:solidFill>
                  <a:srgbClr val="FF0000"/>
                </a:solidFill>
              </a:rPr>
              <a:t>понятия </a:t>
            </a:r>
            <a:r>
              <a:rPr lang="ru-RU" sz="3200" dirty="0" err="1" smtClean="0">
                <a:solidFill>
                  <a:srgbClr val="FF0000"/>
                </a:solidFill>
              </a:rPr>
              <a:t>электробезопасность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818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ru-RU" sz="2800" dirty="0"/>
              <a:t>Правила электробезопасности при эксплуатации бытовых электроприборов и других электрических устройств.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5616624" cy="568863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Недопустимо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использование проводки, соединительных проводов с поврежденной изоляцией.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вместо штатных предохранителей </a:t>
            </a: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использовать "жучки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" и перемычки.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effectLst/>
                <a:latin typeface="Times New Roman" pitchFamily="18" charset="0"/>
                <a:cs typeface="Times New Roman" pitchFamily="18" charset="0"/>
              </a:rPr>
              <a:t>Арматуру 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розеток, выключателей, осветительных приборов необходимо поддерживать в исправном состоянии, штатные крышки, заглушки должны быть в обязательном порядке установлены и закреплены.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При проведении любых работ по замене проводки, выключателей, розеток следует отключать напряжение на вводном электрощите, приняв меры, предотвращающие его случайное включение третьими лицами.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Перед работой с оголенными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электронесущими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частями проверить отсутствие на них напряжения.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Не допускать в помещениях с повышенной влажностью установку, эксплуатацию приборов, использующих для своей работы напряжение 220 Вольт.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При работе с электроприборами избегать касания водопроводных труб, труб отопления, других изделий, которые могут иметь контакт с "землей". Кстати, использовать их в качестве заземлителей для электрооборудования категорически запрещено.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При сверлении в строительных конструкциях (стенах, потолках) отверстий, пробивки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штроб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убедиться в отсутствии в соответствующих местах </a:t>
            </a:r>
            <a:r>
              <a:rPr lang="ru-RU" sz="2200" dirty="0" err="1">
                <a:effectLst/>
                <a:latin typeface="Times New Roman" pitchFamily="18" charset="0"/>
                <a:cs typeface="Times New Roman" pitchFamily="18" charset="0"/>
              </a:rPr>
              <a:t>токонесущих</a:t>
            </a: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 проводов и элементов.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Использовать инструменты, измерительные приборы с изолированными, ручками, щупами.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628800"/>
            <a:ext cx="3273425" cy="4896543"/>
          </a:xfrm>
        </p:spPr>
      </p:pic>
    </p:spTree>
    <p:extLst>
      <p:ext uri="{BB962C8B-B14F-4D97-AF65-F5344CB8AC3E}">
        <p14:creationId xmlns:p14="http://schemas.microsoft.com/office/powerpoint/2010/main" xmlns="" val="9881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pPr algn="ctr"/>
            <a:r>
              <a:rPr lang="ru-RU" sz="2800" dirty="0"/>
              <a:t>Меры личной безопасности при освобождении пораженного от контакта с проводником электрического тока.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7016" y="1196752"/>
            <a:ext cx="8856984" cy="57332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Пострадавшего нужно немедленно освободить от действия тока. Самым лучшим является быстрое его выключение. Однако в условиях больших промышленный предприятий это не всегда возможно. Тогда необходимо перерезать или перерубить провод или кабель топором с сухой деревянной ручкой, либо оттащить пострадавшего от источника тока.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При этом необходимо соблюдать меры личной предосторожности: использовать резиновые перчатки, сапоги, галоши, резиновые коврики, подстилки из сухого дерева, деревянные сухие палки и т.п. При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оттаскивании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пострадавшего от кабеля, проводов и т.п. следует браться за его одежду (если она сухая!), а не за тело, которое в это время является проводником электричества.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Меры по оказанию помощи пострадавшему от электрического тока определяются характером нарушения функций организма: если действие тока не вызвало потери сознания, необходимо после освобождения от тока уложить пострадавшего на носилки, тепло укрыть, дать 20-25 капель валериановой настойки, тёплый чай или кофе и немедленно транспортировать в лечебное учреждение.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Если поражённый электрическим током потерял сознание, но дыхание и пульс сохранены, необходимо после освобождения от действия тока на месте поражения освободить стесняющую одежду (расстегнуть ворот, пояс и т.п.), обеспечить приток свежего воздуха, выбрать соответственно удобное для оказания первой помощи место с твёрдой поверхностью – подложить доски, фанеру и т.п., подстелив предварительно под спину одеяло. Важно предохранять пострадавшего от охлаждения (грелки). Необходимо осмотреть полость рта; если стиснуты зубы, не следует прибегать к физической силе – раскрывать его рот роторасширителем, а надо сначала несколько раз кряду дать ему понюхать на ватке нашатырный спирт, растереть им виски, обрызгать лицо и грудь водой с ладони. Одновременно следует ввести подкожно 0,5 мл 1% раствора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лобелина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цититона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1 мл 10% раствора кофеина, 1 мл кордиамина. При открытии полости рта необходимо удалить из неё слизь, инородные предметы, если есть – зубные протезы, вытянуть язык и повернуть голову на бок, чтобы он не западал. Затем пострадавшему дают вдыхать кислород. Если поражённые пришёл в сознание, ему нужно обеспечить полный покой, уложить на носилки и поступать далее так, как указано выше в первом случае.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440160"/>
          </a:xfrm>
        </p:spPr>
        <p:txBody>
          <a:bodyPr/>
          <a:lstStyle/>
          <a:p>
            <a:pPr algn="ctr"/>
            <a:r>
              <a:rPr lang="ru-RU" sz="3200" dirty="0" smtClean="0"/>
              <a:t> </a:t>
            </a:r>
            <a:r>
              <a:rPr lang="ru-RU" sz="3200" dirty="0"/>
              <a:t>Опасное и вредное воздействие электрического тока на организм человека. 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3"/>
          </p:nvPr>
        </p:nvSpPr>
        <p:spPr>
          <a:xfrm>
            <a:off x="18526" y="116632"/>
            <a:ext cx="9125474" cy="3312368"/>
          </a:xfrm>
        </p:spPr>
        <p:txBody>
          <a:bodyPr>
            <a:normAutofit/>
          </a:bodyPr>
          <a:lstStyle/>
          <a:p>
            <a:r>
              <a:rPr lang="ru-RU" sz="1600" i="1" dirty="0">
                <a:effectLst/>
                <a:latin typeface="Times New Roman" pitchFamily="18" charset="0"/>
                <a:cs typeface="Times New Roman" pitchFamily="18" charset="0"/>
              </a:rPr>
              <a:t>Электробезопасность </a:t>
            </a:r>
            <a:r>
              <a:rPr lang="ru-RU" sz="1600" b="1" i="1" dirty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 система организационных и технических мероприятий и средств, обеспечивающих защиту людей от вредного и опасного воздействия электрического тока, электрической дуги, электромагнитного поля и статического электричества.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19" y="2179796"/>
            <a:ext cx="82487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Существует два вида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электротравм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общие и местные. К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относят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электроудар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 котором процесс возбуждения различных групп мышц может привести к судорогам, остановке дыхания и сердечной деятельности. Остановка сердца связана с фибрилляцией – хаотическим сокращением отдельных волокон сердечной мышцы (фибрилл)  К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травмам относят: ожоги, электрические знаки,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электрометаллизацию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кожи, механические повреждения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электроофтальмию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Ток, проходящий через человека, зависит от напряжения прикосновения, под которым оказался пострадавший, и суммарного электрического сопротивления, в которое входит и сопротивление тела человека.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Сопротивление тела человека изменяется в широких пределах в зависимости от состояния кожи (сухая, чистая, поврежденная и т.п.), плотности контакта, площади контакта, величины тока и приложенного напряжения, а также времени воздействия тока на человека. Обычно принимают сопротивление тела человека 1000 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Исход поражения человека электротоком зависит от многих факторов: силы тока и времени его прохождения через организм, характеристики тока (переменный или постоянный), пути тока в теле человека, при перемененном токе – от частоты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колебаний.Небольшие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токи вызывают лишь неприятные ощущения. Если ток имеет значение, достаточное, чтобы парализовать мышцы рук, человек не способен самостоятельно освободиться от тока, таким образом, действие тока будет длительным.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Ток в несколько десятков мА при длительном (более 20 сек) воздействия приводит к остановке дыхания. Но наиболее опасны остановка и фибрилляция сердца. Большие  токи (порядка нескольких ампер) приводят к резкому сокращению сердца, после отключения тока сердце начинает вновь работать.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Опасность поражения человека  электрическим током зависит от величины тока, проходящего через него.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Порог ощущения – наименьшее ощутимое значение тока.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Порог 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неотпускающего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тока - наименьшее значение тока, при котором человек уже не может самостоятельно освободиться 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Ток меньшей величины называется 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отпускающим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0,5-1,5мА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 Смертельный  ток 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100 мА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 более).</a:t>
            </a:r>
          </a:p>
          <a:p>
            <a:pPr algn="just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-459432"/>
            <a:ext cx="7543800" cy="1440160"/>
          </a:xfrm>
        </p:spPr>
        <p:txBody>
          <a:bodyPr/>
          <a:lstStyle/>
          <a:p>
            <a:pPr algn="ctr"/>
            <a:r>
              <a:rPr lang="ru-RU" sz="2400" dirty="0"/>
              <a:t>Наиболее частые причины поражения электрическим </a:t>
            </a:r>
            <a:r>
              <a:rPr lang="ru-RU" sz="2400" dirty="0" smtClean="0"/>
              <a:t>током 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492219" y="1052736"/>
            <a:ext cx="6408712" cy="5328592"/>
          </a:xfrm>
        </p:spPr>
        <p:txBody>
          <a:bodyPr>
            <a:normAutofit fontScale="85000" lnSpcReduction="200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Воздействие </a:t>
            </a:r>
            <a:r>
              <a:rPr lang="ru-RU" dirty="0">
                <a:effectLst/>
              </a:rPr>
              <a:t>электрического тока на человека зависит в первую очередь от значения силы тока и времени его прохождения через тело человека    и может вызвать неприятные </a:t>
            </a:r>
            <a:r>
              <a:rPr lang="ru-RU" dirty="0" smtClean="0">
                <a:effectLst/>
              </a:rPr>
              <a:t>ощущения, ожоги, обморок, судороги, прекращение </a:t>
            </a:r>
            <a:r>
              <a:rPr lang="ru-RU" dirty="0">
                <a:effectLst/>
              </a:rPr>
              <a:t>дыхания и даже смерть</a:t>
            </a:r>
            <a:r>
              <a:rPr lang="ru-RU" dirty="0" smtClean="0">
                <a:effectLst/>
              </a:rPr>
              <a:t>. Допустимым </a:t>
            </a:r>
            <a:r>
              <a:rPr lang="ru-RU" dirty="0">
                <a:effectLst/>
              </a:rPr>
              <a:t>принято считать ток в 0,5 мА</a:t>
            </a:r>
            <a:r>
              <a:rPr lang="ru-RU" dirty="0" smtClean="0">
                <a:effectLst/>
              </a:rPr>
              <a:t>. При </a:t>
            </a:r>
            <a:r>
              <a:rPr lang="ru-RU" dirty="0">
                <a:effectLst/>
              </a:rPr>
              <a:t>силе тока в 10-15 мА человек не может самостоятельно оторваться от электродов</a:t>
            </a:r>
            <a:r>
              <a:rPr lang="ru-RU" dirty="0" smtClean="0">
                <a:effectLst/>
              </a:rPr>
              <a:t>, разорвать </a:t>
            </a:r>
            <a:r>
              <a:rPr lang="ru-RU" dirty="0">
                <a:effectLst/>
              </a:rPr>
              <a:t>цепь тока</a:t>
            </a:r>
            <a:r>
              <a:rPr lang="ru-RU" dirty="0" smtClean="0">
                <a:effectLst/>
              </a:rPr>
              <a:t>, в </a:t>
            </a:r>
            <a:r>
              <a:rPr lang="ru-RU" dirty="0">
                <a:effectLst/>
              </a:rPr>
              <a:t>которую он попал</a:t>
            </a:r>
            <a:r>
              <a:rPr lang="ru-RU" dirty="0" smtClean="0">
                <a:effectLst/>
              </a:rPr>
              <a:t>. Ток </a:t>
            </a:r>
            <a:r>
              <a:rPr lang="ru-RU" dirty="0">
                <a:effectLst/>
              </a:rPr>
              <a:t>в 50 мА поражает органы дыхания и сердечно-сосудистую систему</a:t>
            </a:r>
            <a:r>
              <a:rPr lang="ru-RU" dirty="0" smtClean="0">
                <a:effectLst/>
              </a:rPr>
              <a:t>. Ток </a:t>
            </a:r>
            <a:r>
              <a:rPr lang="ru-RU" dirty="0">
                <a:effectLst/>
              </a:rPr>
              <a:t>в 100 мА приводит к остановке сердца и нарушению кровообращения и считается смертельным.   </a:t>
            </a:r>
            <a:r>
              <a:rPr lang="ru-RU" dirty="0" smtClean="0">
                <a:effectLst/>
              </a:rPr>
              <a:t>Многочисленные </a:t>
            </a:r>
            <a:r>
              <a:rPr lang="ru-RU" dirty="0">
                <a:effectLst/>
              </a:rPr>
              <a:t>обследования несчастных случаев показали</a:t>
            </a:r>
            <a:r>
              <a:rPr lang="ru-RU" dirty="0" smtClean="0">
                <a:effectLst/>
              </a:rPr>
              <a:t>, что </a:t>
            </a:r>
            <a:r>
              <a:rPr lang="ru-RU" dirty="0">
                <a:effectLst/>
              </a:rPr>
              <a:t>исход поражения не находится в прямой зависимости от величины тока</a:t>
            </a:r>
            <a:r>
              <a:rPr lang="ru-RU" dirty="0" smtClean="0">
                <a:effectLst/>
              </a:rPr>
              <a:t>, а </a:t>
            </a:r>
            <a:r>
              <a:rPr lang="ru-RU" dirty="0">
                <a:effectLst/>
              </a:rPr>
              <a:t>определяется многими факторами и обстоятельствами и индивидуальными свойствами пострадавшего</a:t>
            </a:r>
            <a:r>
              <a:rPr lang="ru-RU" dirty="0" smtClean="0">
                <a:effectLst/>
              </a:rPr>
              <a:t>. Поэтому </a:t>
            </a:r>
            <a:r>
              <a:rPr lang="ru-RU" dirty="0">
                <a:effectLst/>
              </a:rPr>
              <a:t>одна и та же величина тока оказывает</a:t>
            </a:r>
            <a:r>
              <a:rPr lang="ru-RU" dirty="0" smtClean="0">
                <a:effectLst/>
              </a:rPr>
              <a:t>, независимо </a:t>
            </a:r>
            <a:r>
              <a:rPr lang="ru-RU" dirty="0">
                <a:effectLst/>
              </a:rPr>
              <a:t>от других факторов</a:t>
            </a:r>
            <a:r>
              <a:rPr lang="ru-RU" dirty="0" smtClean="0">
                <a:effectLst/>
              </a:rPr>
              <a:t>, различное </a:t>
            </a:r>
            <a:r>
              <a:rPr lang="ru-RU" dirty="0">
                <a:effectLst/>
              </a:rPr>
              <a:t>влияние на разных людей и различно на одного и того же человека в зависимости от его состояния в момент поражения</a:t>
            </a:r>
            <a:r>
              <a:rPr lang="ru-RU" dirty="0" smtClean="0">
                <a:effectLst/>
              </a:rPr>
              <a:t>, степени </a:t>
            </a:r>
            <a:r>
              <a:rPr lang="ru-RU" dirty="0">
                <a:effectLst/>
              </a:rPr>
              <a:t>возбуждения нервной системы</a:t>
            </a:r>
            <a:r>
              <a:rPr lang="ru-RU" dirty="0" smtClean="0">
                <a:effectLst/>
              </a:rPr>
              <a:t>, ее </a:t>
            </a:r>
            <a:r>
              <a:rPr lang="ru-RU" dirty="0" smtClean="0">
                <a:effectLst/>
              </a:rPr>
              <a:t>физиологической </a:t>
            </a:r>
            <a:r>
              <a:rPr lang="ru-RU" dirty="0">
                <a:effectLst/>
              </a:rPr>
              <a:t>выносливости и реактивности.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7" y="1268760"/>
            <a:ext cx="252291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1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543800" cy="914400"/>
          </a:xfrm>
        </p:spPr>
        <p:txBody>
          <a:bodyPr/>
          <a:lstStyle/>
          <a:p>
            <a:r>
              <a:rPr lang="ru-RU" dirty="0"/>
              <a:t>Шаговое напряжение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5904656" cy="50405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effectLst/>
              </a:rPr>
              <a:t>Шаговое напряжение</a:t>
            </a:r>
            <a:r>
              <a:rPr lang="ru-RU" dirty="0">
                <a:effectLst/>
              </a:rPr>
              <a:t> — напряжение, обусловленное электрическим током, протекающим в земле или токопроводящем полу, и равное разности потенциалов между двумя точками поверхности земли (пола), находящимися на расстоянии одного шага человека. Шаговое напряжение зависит от длины шага, удельного сопротивления грунта и силы протекающего через него тока. Опасное шаговое напряжение может возникнуть, например, около упавшего на землю провода под напряжением или вблизи заземлителей электроустановок при аварийном коротком </a:t>
            </a:r>
            <a:r>
              <a:rPr lang="ru-RU" dirty="0" smtClean="0">
                <a:effectLst/>
              </a:rPr>
              <a:t>замыкании на </a:t>
            </a:r>
            <a:r>
              <a:rPr lang="ru-RU" dirty="0">
                <a:effectLst/>
              </a:rPr>
              <a:t>землю (допустимые значения сопротивления заземлителей и удельное сопротивление грунта нормируются для того, чтобы избежать подобной ситуации</a:t>
            </a:r>
            <a:r>
              <a:rPr lang="ru-RU" dirty="0" smtClean="0">
                <a:effectLst/>
              </a:rPr>
              <a:t>).</a:t>
            </a: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При попадании под шаговое напряжение возникают непроизвольные судорожные сокращения мышц ног и, как следствие, падение человека на землю. Ток начинает проходить между новыми точками опоры — например, от рук к ногам, что чревато смертельным поражением. При подозрении на шаговое напряжение надо покинуть опасную зону минимальными шажками («гусиным шагом») или прыжками.</a:t>
            </a:r>
          </a:p>
          <a:p>
            <a:pPr algn="just"/>
            <a:r>
              <a:rPr lang="ru-RU" dirty="0">
                <a:effectLst/>
              </a:rPr>
              <a:t>Особо опасно шаговое напряжение для крупного рогатого скота, так как расстояние между передними и задними ногами у этих животных очень велико и, соответственно, велико напряжение, под которое они попадают. Нередки случаи гибели скота от шагового напряжения.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628800"/>
            <a:ext cx="2990850" cy="4032448"/>
          </a:xfrm>
        </p:spPr>
      </p:pic>
    </p:spTree>
    <p:extLst>
      <p:ext uri="{BB962C8B-B14F-4D97-AF65-F5344CB8AC3E}">
        <p14:creationId xmlns:p14="http://schemas.microsoft.com/office/powerpoint/2010/main" xmlns="" val="14606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352928" cy="792088"/>
          </a:xfrm>
        </p:spPr>
        <p:txBody>
          <a:bodyPr/>
          <a:lstStyle/>
          <a:p>
            <a:r>
              <a:rPr lang="ru-RU" sz="4400" dirty="0"/>
              <a:t>Напряжение прикосновения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5688632" cy="4824536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ffectLst/>
              </a:rPr>
              <a:t>Напряжением </a:t>
            </a:r>
            <a:r>
              <a:rPr lang="ru-RU" b="1" dirty="0" smtClean="0">
                <a:effectLst/>
              </a:rPr>
              <a:t>прикосновения</a:t>
            </a:r>
            <a:r>
              <a:rPr lang="ru-RU" dirty="0">
                <a:effectLst/>
              </a:rPr>
              <a:t> называется напряжение между двумя точками цепи тока, которых одновременно касается человек. Опасность такого прикосновения оценивается значением тока, проходящего через тело человека, или же напряжением прикосновения и зависит от ряда факторов: схемы замыкания цепи тока через тело человека напряжения сети, схемы самой сети, режима ее </a:t>
            </a:r>
            <a:r>
              <a:rPr lang="ru-RU" dirty="0" err="1">
                <a:effectLst/>
              </a:rPr>
              <a:t>нейтрали</a:t>
            </a:r>
            <a:r>
              <a:rPr lang="ru-RU" dirty="0">
                <a:effectLst/>
              </a:rPr>
              <a:t> (т.е. заземлена или изолирована </a:t>
            </a:r>
            <a:r>
              <a:rPr lang="ru-RU" dirty="0" err="1">
                <a:effectLst/>
              </a:rPr>
              <a:t>нейтраль</a:t>
            </a:r>
            <a:r>
              <a:rPr lang="ru-RU" dirty="0">
                <a:effectLst/>
              </a:rPr>
              <a:t>), степени изоляции токоведущих частей от земли, а также от значения емкости токоведущих частей относительно земли и т.д.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525" y="1772816"/>
            <a:ext cx="3273425" cy="4176464"/>
          </a:xfrm>
        </p:spPr>
      </p:pic>
    </p:spTree>
    <p:extLst>
      <p:ext uri="{BB962C8B-B14F-4D97-AF65-F5344CB8AC3E}">
        <p14:creationId xmlns:p14="http://schemas.microsoft.com/office/powerpoint/2010/main" xmlns="" val="21443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792088"/>
          </a:xfrm>
        </p:spPr>
        <p:txBody>
          <a:bodyPr/>
          <a:lstStyle/>
          <a:p>
            <a:pPr algn="ctr"/>
            <a:r>
              <a:rPr lang="ru-RU" sz="3200" dirty="0"/>
              <a:t>Классификация помещений по степени опасности поражения электрическом током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8496944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отношении опасности поражения людей электрическим током следующие классы помещений: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Помещения без повышенной опасности, в которых отсутствуют условия, создающие повышенную или особую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Помещения с повышенной опасностью, характеризующиеся наличием в них одного из следующих условий, создающих повышенную опасность: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сырости (влажность более 75 %) или токопроводящей пыли;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токопроводящих полов (металлические, земляные, железобетонные, кирпичные и т.п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температуры (выше 35 °С);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одновременного прикосновения человека к имеющим соединение с землей металлоконструкциям зданий, технологическим аппаратам, механизмам и т.п., с одной стороны, и к металлическим корпусам электрооборудования - с другой.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 опасные помещения, характеризующиеся наличием одного из следующих условий, создающих особую опасность: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особой сырости;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 активной или органической среды;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одновременно двух или более условий повышенной опасности.</a:t>
            </a:r>
          </a:p>
          <a:p>
            <a:r>
              <a:rPr lang="ru-RU" dirty="0"/>
              <a:t>Территории размещения наружных электроустановок. В отношении опасности поражения людей электрическим током эти территории приравниваются к особо опасным помещениям.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709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83192" cy="914400"/>
          </a:xfrm>
        </p:spPr>
        <p:txBody>
          <a:bodyPr/>
          <a:lstStyle/>
          <a:p>
            <a:pPr algn="ctr"/>
            <a:r>
              <a:rPr lang="ru-RU" sz="3200" dirty="0"/>
              <a:t>Организационные и технические мероприятие по обеспечению электробезопасности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5112568" cy="3888432"/>
          </a:xfrm>
        </p:spPr>
        <p:txBody>
          <a:bodyPr>
            <a:normAutofit fontScale="92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 работе для обслуживания электроустановок </a:t>
            </a:r>
            <a:r>
              <a:rPr lang="ru-RU" dirty="0">
                <a:effectLst/>
              </a:rPr>
              <a:t>допускается персонал (не моложе 18 лет), прошедший медицинский осмотр, инструктаж и обучение безопасным методам труда, имеющий определенную квалификационную группу по электробезопасности.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        Организационными мероприятиями, обеспечивающими безопасность при выполнении работы в действующих электроустановках, являются оформление работы нарядом или распоряжением, допуск к работе, надзор во время работы, оформление перерыва в работе, переводов на другие рабочие места и окончания работы.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060848"/>
            <a:ext cx="3273425" cy="3528392"/>
          </a:xfrm>
        </p:spPr>
      </p:pic>
    </p:spTree>
    <p:extLst>
      <p:ext uri="{BB962C8B-B14F-4D97-AF65-F5344CB8AC3E}">
        <p14:creationId xmlns:p14="http://schemas.microsoft.com/office/powerpoint/2010/main" xmlns="" val="37157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/>
          <a:lstStyle/>
          <a:p>
            <a:pPr algn="ctr"/>
            <a:r>
              <a:rPr lang="ru-RU" sz="3200" dirty="0"/>
              <a:t>Технические способы и средства защиты от случайного прикосновения к токоведущим частям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5536" y="1745432"/>
            <a:ext cx="6336704" cy="5112568"/>
          </a:xfrm>
        </p:spPr>
        <p:txBody>
          <a:bodyPr>
            <a:normAutofit fontScale="70000" lnSpcReduction="200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прямых прикосновениях необходимо применять следующие технические способы и средства: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защитные оболочки;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защитные ограждения (временные или стационарные);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безопасное расположение токоведущих частей;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изоляция токоведущих частей;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малое напряжение;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защитное отключение;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предупредительная сигнализация, блокировка, маркировка, знаки безопасности и плакаты.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При косвенных прикосновениях применяют: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защитное заземление;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зануление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выравнивание потенциалов;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защитное отключение;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изоляцию нетоковедущих частей;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электрическое разделение сети;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малое напряжение;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контроль сопротивления изоляции;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компенсацию токов замыкания на землю;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средства индивидуальной защиты;</a:t>
            </a:r>
          </a:p>
          <a:p>
            <a:pPr marL="18288" indent="0" algn="just">
              <a:buNone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-         систему защитных проводников.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6997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91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892480" cy="914400"/>
          </a:xfrm>
        </p:spPr>
        <p:txBody>
          <a:bodyPr/>
          <a:lstStyle/>
          <a:p>
            <a:pPr algn="ctr"/>
            <a:r>
              <a:rPr lang="ru-RU" sz="3200" dirty="0"/>
              <a:t>Изолирующие защитные средства(основные и дополнительные).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5544616" cy="5184576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sz="1600" dirty="0">
                <a:effectLst/>
              </a:rPr>
              <a:t>К основным изолирующим средствам относятся: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В электроустановках напряжением выше 1000 вольт: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а) оперативные и измерительные штанги;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б) изолирующие и </a:t>
            </a:r>
            <a:r>
              <a:rPr lang="ru-RU" sz="1600" dirty="0" smtClean="0">
                <a:effectLst/>
              </a:rPr>
              <a:t>токоизмерительные </a:t>
            </a:r>
            <a:r>
              <a:rPr lang="ru-RU" sz="1600" dirty="0">
                <a:effectLst/>
              </a:rPr>
              <a:t>клещи;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в) указатели напряжения;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г) изолирующие устройства и приспособления для ремонтных работ, как, например, изолирующие площадки, изолирующие звенья телескопических вышек и т. п.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В электроустановках напряжением до 1000 вольт: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а) электрические перчатки;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б) инструмент с изолированными рукоятками;</a:t>
            </a:r>
          </a:p>
          <a:p>
            <a:pPr marL="18288" indent="0">
              <a:buNone/>
            </a:pPr>
            <a:r>
              <a:rPr lang="ru-RU" sz="1600" dirty="0">
                <a:effectLst/>
              </a:rPr>
              <a:t>в) указатели напряжения</a:t>
            </a:r>
            <a:r>
              <a:rPr lang="ru-RU" sz="1600" dirty="0" smtClean="0">
                <a:effectLst/>
              </a:rPr>
              <a:t>.</a:t>
            </a:r>
            <a:endParaRPr lang="en-US" sz="1600" dirty="0" smtClean="0">
              <a:effectLst/>
            </a:endParaRPr>
          </a:p>
          <a:p>
            <a:endParaRPr lang="en-US" sz="1600" dirty="0">
              <a:effectLst/>
            </a:endParaRPr>
          </a:p>
          <a:p>
            <a:pPr marL="18288" indent="0">
              <a:buNone/>
            </a:pPr>
            <a:r>
              <a:rPr lang="ru-RU" sz="1500" dirty="0">
                <a:effectLst/>
              </a:rPr>
              <a:t>К дополнительным защитным изолирующим средствам относятся: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В электроустановках напряжением выше 1000в: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а) диэлектрические перчатки;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б) диэлектрические боты;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в) диэлектрические резиновые коврики;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г) изолирующие подставки.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В электроустановках напряжением до 1000в: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а) диэлектрические галоши;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б) диэлектрические резиновые коврики;</a:t>
            </a:r>
          </a:p>
          <a:p>
            <a:pPr marL="18288" indent="0">
              <a:buNone/>
            </a:pPr>
            <a:r>
              <a:rPr lang="ru-RU" sz="1500" dirty="0">
                <a:effectLst/>
              </a:rPr>
              <a:t>в) изолирующие подставки;</a:t>
            </a:r>
          </a:p>
          <a:p>
            <a:endParaRPr lang="ru-RU" sz="1600" dirty="0">
              <a:effectLst/>
            </a:endParaRPr>
          </a:p>
          <a:p>
            <a:endParaRPr lang="ru-RU" sz="1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628800"/>
            <a:ext cx="3273425" cy="4248472"/>
          </a:xfrm>
        </p:spPr>
      </p:pic>
    </p:spTree>
    <p:extLst>
      <p:ext uri="{BB962C8B-B14F-4D97-AF65-F5344CB8AC3E}">
        <p14:creationId xmlns:p14="http://schemas.microsoft.com/office/powerpoint/2010/main" xmlns="" val="31484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4F2007-7CCF-43C2-B519-713D7DAFFFC7}"/>
</file>

<file path=customXml/itemProps2.xml><?xml version="1.0" encoding="utf-8"?>
<ds:datastoreItem xmlns:ds="http://schemas.openxmlformats.org/officeDocument/2006/customXml" ds:itemID="{756E0C4D-23FA-4020-A9B6-D192ED89D213}"/>
</file>

<file path=customXml/itemProps3.xml><?xml version="1.0" encoding="utf-8"?>
<ds:datastoreItem xmlns:ds="http://schemas.openxmlformats.org/officeDocument/2006/customXml" ds:itemID="{27B487A7-96BF-446E-A1A4-5ACB5C8A167A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538</TotalTime>
  <Words>693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Защита от поражения электрическим током.  Определение понятия электробезопасность.</vt:lpstr>
      <vt:lpstr> Опасное и вредное воздействие электрического тока на организм человека. </vt:lpstr>
      <vt:lpstr>Наиболее частые причины поражения электрическим током </vt:lpstr>
      <vt:lpstr>Шаговое напряжение</vt:lpstr>
      <vt:lpstr>Напряжение прикосновения</vt:lpstr>
      <vt:lpstr>Классификация помещений по степени опасности поражения электрическом током</vt:lpstr>
      <vt:lpstr>Организационные и технические мероприятие по обеспечению электробезопасности</vt:lpstr>
      <vt:lpstr>Технические способы и средства защиты от случайного прикосновения к токоведущим частям</vt:lpstr>
      <vt:lpstr>Изолирующие защитные средства(основные и дополнительные).</vt:lpstr>
      <vt:lpstr>Правила электробезопасности при эксплуатации бытовых электроприборов и других электрических устройств.</vt:lpstr>
      <vt:lpstr>Меры личной безопасности при освобождении пораженного от контакта с проводником электрического тока.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lenovo</cp:lastModifiedBy>
  <cp:revision>22</cp:revision>
  <dcterms:created xsi:type="dcterms:W3CDTF">2014-09-30T00:45:43Z</dcterms:created>
  <dcterms:modified xsi:type="dcterms:W3CDTF">2014-11-18T13:09:31Z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